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57" r:id="rId4"/>
    <p:sldId id="268" r:id="rId5"/>
    <p:sldId id="269" r:id="rId6"/>
    <p:sldId id="260" r:id="rId7"/>
    <p:sldId id="258" r:id="rId8"/>
    <p:sldId id="270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4F81BD"/>
    <a:srgbClr val="990700"/>
    <a:srgbClr val="99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717" autoAdjust="0"/>
  </p:normalViewPr>
  <p:slideViewPr>
    <p:cSldViewPr>
      <p:cViewPr>
        <p:scale>
          <a:sx n="66" d="100"/>
          <a:sy n="66" d="100"/>
        </p:scale>
        <p:origin x="-1506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36F59-A6C2-4846-8943-16AF3FEBE524}" type="datetimeFigureOut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7E5F9-C386-4E69-B636-05194CB912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E5F9-C386-4E69-B636-05194CB9126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DCE-1896-454E-A749-54DA83EDC6B6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http://spacegrant.arizona.edu/images/AZSGC_logos/print/azsgc_logo_transparent_l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724400"/>
            <a:ext cx="1524000" cy="2034540"/>
          </a:xfrm>
          <a:prstGeom prst="rect">
            <a:avLst/>
          </a:prstGeom>
          <a:noFill/>
        </p:spPr>
      </p:pic>
      <p:pic>
        <p:nvPicPr>
          <p:cNvPr id="11" name="Picture 10" descr="logo_red_on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38600" y="5105400"/>
            <a:ext cx="2446482" cy="9906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962400" y="61838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00"/>
                </a:solidFill>
                <a:latin typeface="Sans"/>
              </a:rPr>
              <a:t>http://sdsl.club.asu.edu/</a:t>
            </a:r>
            <a:endParaRPr lang="en-US" dirty="0">
              <a:solidFill>
                <a:srgbClr val="990000"/>
              </a:solidFill>
              <a:latin typeface="Sans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2057400" y="6736080"/>
            <a:ext cx="5029198" cy="45720"/>
            <a:chOff x="2743201" y="6705600"/>
            <a:chExt cx="5029198" cy="45720"/>
          </a:xfrm>
        </p:grpSpPr>
        <p:sp>
          <p:nvSpPr>
            <p:cNvPr id="15" name="Rectangle 14"/>
            <p:cNvSpPr/>
            <p:nvPr userDrawn="1"/>
          </p:nvSpPr>
          <p:spPr>
            <a:xfrm rot="5400000">
              <a:off x="6492240" y="5471160"/>
              <a:ext cx="45719" cy="2514599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 rot="5400000" flipV="1">
              <a:off x="3977642" y="5471160"/>
              <a:ext cx="45719" cy="2514602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3BB9-2ED2-4889-AC6C-7C2A975B4FD4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_red_on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9200" y="6019800"/>
            <a:ext cx="1629701" cy="659879"/>
          </a:xfrm>
          <a:prstGeom prst="rect">
            <a:avLst/>
          </a:prstGeom>
        </p:spPr>
      </p:pic>
      <p:pic>
        <p:nvPicPr>
          <p:cNvPr id="8" name="Picture 2" descr="http://spacegrant.arizona.edu/images/AZSGC_logos/print/azsgc_logo_transparent_l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410200"/>
            <a:ext cx="952643" cy="127177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F9F4-8256-44C9-B3CF-D804FBB3F6D3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_red_on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9200" y="6019800"/>
            <a:ext cx="1629701" cy="659879"/>
          </a:xfrm>
          <a:prstGeom prst="rect">
            <a:avLst/>
          </a:prstGeom>
        </p:spPr>
      </p:pic>
      <p:pic>
        <p:nvPicPr>
          <p:cNvPr id="8" name="Picture 2" descr="http://spacegrant.arizona.edu/images/AZSGC_logos/print/azsgc_logo_transparent_l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410200"/>
            <a:ext cx="952643" cy="127177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598E-37C4-4C0F-89BC-7D716A65A928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_red_on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9200" y="6019800"/>
            <a:ext cx="1629701" cy="659879"/>
          </a:xfrm>
          <a:prstGeom prst="rect">
            <a:avLst/>
          </a:prstGeom>
        </p:spPr>
      </p:pic>
      <p:pic>
        <p:nvPicPr>
          <p:cNvPr id="8" name="Picture 2" descr="http://spacegrant.arizona.edu/images/AZSGC_logos/print/azsgc_logo_transparent_l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410200"/>
            <a:ext cx="952643" cy="1271778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 userDrawn="1"/>
        </p:nvGrpSpPr>
        <p:grpSpPr>
          <a:xfrm>
            <a:off x="152400" y="4267200"/>
            <a:ext cx="3810000" cy="2514600"/>
            <a:chOff x="152400" y="4267200"/>
            <a:chExt cx="3810000" cy="2514600"/>
          </a:xfrm>
        </p:grpSpPr>
        <p:sp>
          <p:nvSpPr>
            <p:cNvPr id="9" name="Rectangle 8"/>
            <p:cNvSpPr/>
            <p:nvPr userDrawn="1"/>
          </p:nvSpPr>
          <p:spPr>
            <a:xfrm>
              <a:off x="152400" y="4267200"/>
              <a:ext cx="45719" cy="25146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 rot="5400000">
              <a:off x="2034540" y="4853940"/>
              <a:ext cx="45719" cy="38100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0807-2829-49B9-9C4C-5F6BFB71B826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_red_on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9200" y="6019800"/>
            <a:ext cx="1629701" cy="659879"/>
          </a:xfrm>
          <a:prstGeom prst="rect">
            <a:avLst/>
          </a:prstGeom>
        </p:spPr>
      </p:pic>
      <p:pic>
        <p:nvPicPr>
          <p:cNvPr id="8" name="Picture 2" descr="http://spacegrant.arizona.edu/images/AZSGC_logos/print/azsgc_logo_transparent_l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410200"/>
            <a:ext cx="952643" cy="1271778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 userDrawn="1"/>
        </p:nvGrpSpPr>
        <p:grpSpPr>
          <a:xfrm>
            <a:off x="152400" y="4267200"/>
            <a:ext cx="3810000" cy="2514600"/>
            <a:chOff x="152400" y="4267200"/>
            <a:chExt cx="3810000" cy="25146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" y="4267200"/>
              <a:ext cx="45719" cy="25146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 rot="5400000">
              <a:off x="2034540" y="4853940"/>
              <a:ext cx="45719" cy="38100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FFC2-7F82-40FD-A2D2-FC71F6AC75EC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_red_on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9200" y="6019800"/>
            <a:ext cx="1629701" cy="659879"/>
          </a:xfrm>
          <a:prstGeom prst="rect">
            <a:avLst/>
          </a:prstGeom>
        </p:spPr>
      </p:pic>
      <p:pic>
        <p:nvPicPr>
          <p:cNvPr id="9" name="Picture 2" descr="http://spacegrant.arizona.edu/images/AZSGC_logos/print/azsgc_logo_transparent_l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410200"/>
            <a:ext cx="952643" cy="1271778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 userDrawn="1"/>
        </p:nvGrpSpPr>
        <p:grpSpPr>
          <a:xfrm>
            <a:off x="152400" y="4267200"/>
            <a:ext cx="3810000" cy="2514600"/>
            <a:chOff x="152400" y="4267200"/>
            <a:chExt cx="3810000" cy="25146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" y="4267200"/>
              <a:ext cx="45719" cy="25146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 rot="5400000">
              <a:off x="2034540" y="4853940"/>
              <a:ext cx="45719" cy="38100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E02F-83C3-4F56-8E4A-22DA0089516A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logo_red_on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9200" y="6019800"/>
            <a:ext cx="1629701" cy="659879"/>
          </a:xfrm>
          <a:prstGeom prst="rect">
            <a:avLst/>
          </a:prstGeom>
        </p:spPr>
      </p:pic>
      <p:pic>
        <p:nvPicPr>
          <p:cNvPr id="11" name="Picture 2" descr="http://spacegrant.arizona.edu/images/AZSGC_logos/print/azsgc_logo_transparent_l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410200"/>
            <a:ext cx="952643" cy="1271778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 userDrawn="1"/>
        </p:nvGrpSpPr>
        <p:grpSpPr>
          <a:xfrm>
            <a:off x="152400" y="4267200"/>
            <a:ext cx="3810000" cy="2514600"/>
            <a:chOff x="152400" y="4267200"/>
            <a:chExt cx="3810000" cy="25146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152400" y="4267200"/>
              <a:ext cx="45719" cy="25146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 rot="5400000">
              <a:off x="2034540" y="4853940"/>
              <a:ext cx="45719" cy="38100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2759-C5E6-4AA7-888B-B025EEF6ED0E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 descr="http://spacegrant.arizona.edu/images/AZSGC_logos/print/azsgc_logo_transparent_l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86200"/>
            <a:ext cx="1752600" cy="2339721"/>
          </a:xfrm>
          <a:prstGeom prst="rect">
            <a:avLst/>
          </a:prstGeom>
          <a:noFill/>
        </p:spPr>
      </p:pic>
      <p:pic>
        <p:nvPicPr>
          <p:cNvPr id="12" name="Picture 11" descr="logo_red_on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411518" y="4495800"/>
            <a:ext cx="2822864" cy="114300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2057400" y="6736080"/>
            <a:ext cx="5029198" cy="45720"/>
            <a:chOff x="2743201" y="6705600"/>
            <a:chExt cx="5029198" cy="45720"/>
          </a:xfrm>
        </p:grpSpPr>
        <p:sp>
          <p:nvSpPr>
            <p:cNvPr id="14" name="Rectangle 13"/>
            <p:cNvSpPr/>
            <p:nvPr userDrawn="1"/>
          </p:nvSpPr>
          <p:spPr>
            <a:xfrm rot="5400000">
              <a:off x="6492240" y="5471160"/>
              <a:ext cx="45719" cy="2514599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 rot="5400000" flipV="1">
              <a:off x="3977642" y="5471160"/>
              <a:ext cx="45719" cy="2514602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EBB3-763A-47F6-91D3-894560E95F4A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_red_on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9200" y="6019800"/>
            <a:ext cx="1629701" cy="659879"/>
          </a:xfrm>
          <a:prstGeom prst="rect">
            <a:avLst/>
          </a:prstGeom>
        </p:spPr>
      </p:pic>
      <p:pic>
        <p:nvPicPr>
          <p:cNvPr id="6" name="Picture 2" descr="http://spacegrant.arizona.edu/images/AZSGC_logos/print/azsgc_logo_transparent_l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410200"/>
            <a:ext cx="952643" cy="1271778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 userDrawn="1"/>
        </p:nvGrpSpPr>
        <p:grpSpPr>
          <a:xfrm>
            <a:off x="152400" y="4267200"/>
            <a:ext cx="3810000" cy="2514600"/>
            <a:chOff x="152400" y="4267200"/>
            <a:chExt cx="3810000" cy="2514600"/>
          </a:xfrm>
        </p:grpSpPr>
        <p:sp>
          <p:nvSpPr>
            <p:cNvPr id="8" name="Rectangle 7"/>
            <p:cNvSpPr/>
            <p:nvPr userDrawn="1"/>
          </p:nvSpPr>
          <p:spPr>
            <a:xfrm>
              <a:off x="152400" y="4267200"/>
              <a:ext cx="45719" cy="25146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2034540" y="4853940"/>
              <a:ext cx="45719" cy="38100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33F2-611A-414F-BA5E-56B91EADC71C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_red_on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9200" y="6019800"/>
            <a:ext cx="1629701" cy="659879"/>
          </a:xfrm>
          <a:prstGeom prst="rect">
            <a:avLst/>
          </a:prstGeom>
        </p:spPr>
      </p:pic>
      <p:pic>
        <p:nvPicPr>
          <p:cNvPr id="9" name="Picture 2" descr="http://spacegrant.arizona.edu/images/AZSGC_logos/print/azsgc_logo_transparent_l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410200"/>
            <a:ext cx="952643" cy="127177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010D-1468-42D4-B1D5-51B1CB68AB6F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_red_on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9200" y="6019800"/>
            <a:ext cx="1629701" cy="659879"/>
          </a:xfrm>
          <a:prstGeom prst="rect">
            <a:avLst/>
          </a:prstGeom>
        </p:spPr>
      </p:pic>
      <p:pic>
        <p:nvPicPr>
          <p:cNvPr id="9" name="Picture 2" descr="http://spacegrant.arizona.edu/images/AZSGC_logos/print/azsgc_logo_transparent_l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410200"/>
            <a:ext cx="952643" cy="127177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80136-DCC8-419C-AD73-4FCB83FBA8A7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D836-16B4-43BB-8E9C-D88B07A107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EPS/Fault Management Software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99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Jimmy Nguyen</a:t>
            </a:r>
          </a:p>
          <a:p>
            <a:r>
              <a:rPr lang="en-US" dirty="0" smtClean="0"/>
              <a:t>Electrical Power Subsystem Member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3809999"/>
          </a:xfrm>
        </p:spPr>
        <p:txBody>
          <a:bodyPr/>
          <a:lstStyle/>
          <a:p>
            <a:r>
              <a:rPr lang="en-US" dirty="0" smtClean="0"/>
              <a:t>Hardware </a:t>
            </a:r>
            <a:r>
              <a:rPr lang="en-US" dirty="0" smtClean="0"/>
              <a:t>implemented </a:t>
            </a:r>
            <a:r>
              <a:rPr lang="en-US" dirty="0" smtClean="0"/>
              <a:t>p</a:t>
            </a:r>
            <a:r>
              <a:rPr lang="en-US" dirty="0" smtClean="0"/>
              <a:t>rotection</a:t>
            </a:r>
            <a:endParaRPr lang="en-US" dirty="0" smtClean="0"/>
          </a:p>
          <a:p>
            <a:r>
              <a:rPr lang="en-US" dirty="0" smtClean="0"/>
              <a:t>Fault </a:t>
            </a:r>
            <a:r>
              <a:rPr lang="en-US" dirty="0" smtClean="0"/>
              <a:t>s</a:t>
            </a:r>
            <a:r>
              <a:rPr lang="en-US" dirty="0" smtClean="0"/>
              <a:t>oftware </a:t>
            </a:r>
            <a:endParaRPr lang="en-US" dirty="0" smtClean="0"/>
          </a:p>
          <a:p>
            <a:r>
              <a:rPr lang="en-US" dirty="0" smtClean="0"/>
              <a:t>Photodiode a</a:t>
            </a:r>
            <a:r>
              <a:rPr lang="en-US" dirty="0" smtClean="0"/>
              <a:t>ngle </a:t>
            </a:r>
            <a:r>
              <a:rPr lang="en-US" dirty="0" smtClean="0"/>
              <a:t>c</a:t>
            </a:r>
            <a:r>
              <a:rPr lang="en-US" dirty="0" smtClean="0"/>
              <a:t>onversion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presentationpic.PNG"/>
          <p:cNvPicPr>
            <a:picLocks noChangeAspect="1"/>
          </p:cNvPicPr>
          <p:nvPr/>
        </p:nvPicPr>
        <p:blipFill>
          <a:blip r:embed="rId3" cstate="print"/>
          <a:srcRect t="13511" r="7937"/>
          <a:stretch>
            <a:fillRect/>
          </a:stretch>
        </p:blipFill>
        <p:spPr>
          <a:xfrm>
            <a:off x="2362200" y="3505200"/>
            <a:ext cx="4572000" cy="2018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657600" y="54864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SDS-1 Simulation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Implemented Protection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ClydeSpace – EPS Board, Solar Panels, Battery</a:t>
            </a:r>
          </a:p>
          <a:p>
            <a:endParaRPr lang="en-US" dirty="0" smtClean="0"/>
          </a:p>
          <a:p>
            <a:r>
              <a:rPr lang="en-US" dirty="0" smtClean="0"/>
              <a:t>Over-Current Bus Protection</a:t>
            </a:r>
          </a:p>
          <a:p>
            <a:pPr lvl="1"/>
            <a:r>
              <a:rPr lang="en-US" dirty="0" smtClean="0"/>
              <a:t> Solid state switches</a:t>
            </a:r>
          </a:p>
          <a:p>
            <a:endParaRPr lang="en-US" dirty="0" smtClean="0"/>
          </a:p>
          <a:p>
            <a:r>
              <a:rPr lang="en-US" dirty="0" smtClean="0"/>
              <a:t>Battery Under-Voltage </a:t>
            </a:r>
          </a:p>
          <a:p>
            <a:pPr lvl="1"/>
            <a:r>
              <a:rPr lang="en-US" dirty="0" smtClean="0"/>
              <a:t> To prevent over discharge</a:t>
            </a:r>
          </a:p>
          <a:p>
            <a:pPr lvl="1"/>
            <a:r>
              <a:rPr lang="en-US" dirty="0" smtClean="0"/>
              <a:t> Uses comparator circuit w/</a:t>
            </a:r>
          </a:p>
          <a:p>
            <a:pPr lvl="1">
              <a:buNone/>
            </a:pPr>
            <a:r>
              <a:rPr lang="en-US" dirty="0" smtClean="0"/>
              <a:t>	 hysteresis. 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C:\Users\jimmy\Documents\SDSL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133600"/>
            <a:ext cx="3657600" cy="264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00" y="47244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EPS Board </a:t>
            </a:r>
          </a:p>
          <a:p>
            <a:pPr algn="ctr"/>
            <a:r>
              <a:rPr lang="en-US" sz="1600" dirty="0" smtClean="0"/>
              <a:t>(Courtesy of ClydeSpace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Implemented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38600" cy="4419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Battery Over-Current</a:t>
            </a:r>
          </a:p>
          <a:p>
            <a:pPr>
              <a:buNone/>
            </a:pPr>
            <a:r>
              <a:rPr lang="en-US" sz="2800" dirty="0" smtClean="0"/>
              <a:t>	-Polyswitch protection</a:t>
            </a:r>
          </a:p>
          <a:p>
            <a:pPr>
              <a:buNone/>
            </a:pPr>
            <a:r>
              <a:rPr lang="en-US" sz="2800" dirty="0" smtClean="0"/>
              <a:t>	- Shuts down supply busses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" name="Picture 2" descr="C:\Users\jimmy\Documents\SDSL\Pictur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590800"/>
            <a:ext cx="3388929" cy="20272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324600" y="4648200"/>
            <a:ext cx="2255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Stand-Alone Battery </a:t>
            </a:r>
          </a:p>
          <a:p>
            <a:r>
              <a:rPr lang="en-US" sz="1600" dirty="0" smtClean="0"/>
              <a:t>(Courtesy of ClydeSpace)</a:t>
            </a:r>
            <a:endParaRPr lang="en-US" sz="16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Modes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685800" y="1371600"/>
            <a:ext cx="7543800" cy="4419600"/>
          </a:xfrm>
        </p:spPr>
        <p:txBody>
          <a:bodyPr/>
          <a:lstStyle/>
          <a:p>
            <a:r>
              <a:rPr lang="en-US" dirty="0" smtClean="0"/>
              <a:t>Full Load</a:t>
            </a:r>
          </a:p>
          <a:p>
            <a:r>
              <a:rPr lang="en-US" dirty="0" smtClean="0"/>
              <a:t>Normal Operation A</a:t>
            </a:r>
          </a:p>
          <a:p>
            <a:r>
              <a:rPr lang="en-US" dirty="0" smtClean="0"/>
              <a:t>Normal Operation B</a:t>
            </a:r>
          </a:p>
          <a:p>
            <a:r>
              <a:rPr lang="en-US" dirty="0" smtClean="0"/>
              <a:t>Normal Operation C</a:t>
            </a:r>
          </a:p>
          <a:p>
            <a:r>
              <a:rPr lang="en-US" dirty="0" smtClean="0"/>
              <a:t>Normal Operation D </a:t>
            </a:r>
          </a:p>
          <a:p>
            <a:r>
              <a:rPr lang="en-US" dirty="0" smtClean="0"/>
              <a:t>Standby Mode</a:t>
            </a:r>
          </a:p>
          <a:p>
            <a:r>
              <a:rPr lang="en-US" dirty="0" smtClean="0"/>
              <a:t>Load Shed Mode</a:t>
            </a:r>
          </a:p>
          <a:p>
            <a:endParaRPr lang="en-US" dirty="0"/>
          </a:p>
        </p:txBody>
      </p:sp>
      <p:pic>
        <p:nvPicPr>
          <p:cNvPr id="20" name="Picture 19" descr="sds1_rev_9_bb[1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438400"/>
            <a:ext cx="3657600" cy="1980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53000" y="44958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SDS-1 Simulation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Problem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600200"/>
            <a:ext cx="7924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How do we communicate if all components are off?</a:t>
            </a:r>
          </a:p>
          <a:p>
            <a:pPr>
              <a:buNone/>
            </a:pPr>
            <a:r>
              <a:rPr lang="en-US" sz="3200" dirty="0" smtClean="0"/>
              <a:t>	</a:t>
            </a:r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sz="3200" dirty="0" smtClean="0"/>
              <a:t>- </a:t>
            </a:r>
            <a:r>
              <a:rPr lang="en-US" sz="3200" dirty="0" smtClean="0"/>
              <a:t>Hardware never powers off forever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56388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Chrome error icon</a:t>
            </a:r>
            <a:endParaRPr lang="en-US" sz="1600" dirty="0"/>
          </a:p>
        </p:txBody>
      </p:sp>
      <p:pic>
        <p:nvPicPr>
          <p:cNvPr id="9" name="Picture 8" descr="Google-Chrome-error.png"/>
          <p:cNvPicPr>
            <a:picLocks noChangeAspect="1"/>
          </p:cNvPicPr>
          <p:nvPr/>
        </p:nvPicPr>
        <p:blipFill>
          <a:blip r:embed="rId2" cstate="print"/>
          <a:srcRect l="28713" t="9921" r="34425" b="60666"/>
          <a:stretch>
            <a:fillRect/>
          </a:stretch>
        </p:blipFill>
        <p:spPr>
          <a:xfrm>
            <a:off x="3200400" y="3886200"/>
            <a:ext cx="2514600" cy="19812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" name="Content Placeholder 7" descr="halfsd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0"/>
            <a:ext cx="7593787" cy="5985015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63246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EPS Fault Management Flow Diagram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Photodiode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Angle conversion using PIC microcontroller</a:t>
            </a:r>
          </a:p>
          <a:p>
            <a:r>
              <a:rPr lang="en-US" dirty="0" smtClean="0"/>
              <a:t>Testing stages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 descr="C:\Users\jimmy\Downloads\Photo0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057400"/>
            <a:ext cx="5562600" cy="417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5638800" y="5638800"/>
            <a:ext cx="609600" cy="457200"/>
          </a:xfrm>
          <a:prstGeom prst="ellipse">
            <a:avLst/>
          </a:prstGeom>
          <a:noFill/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57800" y="2895600"/>
            <a:ext cx="685800" cy="12954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60960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Photodiode </a:t>
            </a:r>
            <a:r>
              <a:rPr lang="en-US" sz="1600" dirty="0" smtClean="0"/>
              <a:t>D</a:t>
            </a:r>
            <a:r>
              <a:rPr lang="en-US" sz="1600" dirty="0" smtClean="0"/>
              <a:t>emo Setup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or Comments?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066800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endParaRPr lang="en-US" sz="2800" dirty="0" smtClean="0"/>
          </a:p>
          <a:p>
            <a:pPr algn="just">
              <a:lnSpc>
                <a:spcPct val="150000"/>
              </a:lnSpc>
              <a:buNone/>
            </a:pPr>
            <a:r>
              <a:rPr lang="en-US" sz="2800" dirty="0" smtClean="0"/>
              <a:t>Name:	Jimmy Nguyen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dirty="0" smtClean="0"/>
              <a:t>Website: 	http://sdsl.club.asu.edu/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Email:		jnguye22@asu.edu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sl_pd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sdsl_pdr</Template>
  <TotalTime>2497</TotalTime>
  <Words>138</Words>
  <Application>Microsoft Office PowerPoint</Application>
  <PresentationFormat>On-screen Show (4:3)</PresentationFormat>
  <Paragraphs>68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sdsl_pdr</vt:lpstr>
      <vt:lpstr> EPS/Fault Management Software </vt:lpstr>
      <vt:lpstr>Overview</vt:lpstr>
      <vt:lpstr>Hardware Implemented Protection</vt:lpstr>
      <vt:lpstr>Hardware Implemented Protection</vt:lpstr>
      <vt:lpstr>Power Modes</vt:lpstr>
      <vt:lpstr>Major Problem</vt:lpstr>
      <vt:lpstr>Slide 7</vt:lpstr>
      <vt:lpstr>Photodiode</vt:lpstr>
      <vt:lpstr>Questions or Comments?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Sun Devil Satellite Laboratory: Re-Kindling Small Satellite Design and Manufacturing at ASU</dc:title>
  <dc:creator>Ownerer</dc:creator>
  <cp:lastModifiedBy>jimmy</cp:lastModifiedBy>
  <cp:revision>251</cp:revision>
  <dcterms:created xsi:type="dcterms:W3CDTF">2010-11-23T23:03:18Z</dcterms:created>
  <dcterms:modified xsi:type="dcterms:W3CDTF">2012-04-12T04:35:52Z</dcterms:modified>
</cp:coreProperties>
</file>